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1"/>
  </p:notesMasterIdLst>
  <p:sldIdLst>
    <p:sldId id="313" r:id="rId2"/>
    <p:sldId id="314" r:id="rId3"/>
    <p:sldId id="338" r:id="rId4"/>
    <p:sldId id="292" r:id="rId5"/>
    <p:sldId id="315" r:id="rId6"/>
    <p:sldId id="310" r:id="rId7"/>
    <p:sldId id="319" r:id="rId8"/>
    <p:sldId id="321" r:id="rId9"/>
    <p:sldId id="258" r:id="rId10"/>
    <p:sldId id="323" r:id="rId11"/>
    <p:sldId id="324" r:id="rId12"/>
    <p:sldId id="325" r:id="rId13"/>
    <p:sldId id="327" r:id="rId14"/>
    <p:sldId id="328" r:id="rId15"/>
    <p:sldId id="326" r:id="rId16"/>
    <p:sldId id="322" r:id="rId17"/>
    <p:sldId id="331" r:id="rId18"/>
    <p:sldId id="337" r:id="rId19"/>
    <p:sldId id="333" r:id="rId20"/>
    <p:sldId id="334" r:id="rId21"/>
    <p:sldId id="335" r:id="rId22"/>
    <p:sldId id="330" r:id="rId23"/>
    <p:sldId id="265" r:id="rId24"/>
    <p:sldId id="336" r:id="rId25"/>
    <p:sldId id="308" r:id="rId26"/>
    <p:sldId id="318" r:id="rId27"/>
    <p:sldId id="329" r:id="rId28"/>
    <p:sldId id="339" r:id="rId29"/>
    <p:sldId id="332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FF0000"/>
        </p14:laserClr>
      </p:ext>
      <p:ext uri="{2FDB2607-1784-4EEB-B798-7EB5836EED8A}">
        <p14:showMediaCtrls xmlns="" xmlns:p14="http://schemas.microsoft.com/office/powerpoint/2010/main" val="1"/>
      </p:ext>
    </p:extLst>
  </p:showPr>
  <p:clrMru>
    <a:srgbClr val="FFFF99"/>
    <a:srgbClr val="FFFF66"/>
    <a:srgbClr val="636462"/>
    <a:srgbClr val="003A65"/>
    <a:srgbClr val="BBD236"/>
    <a:srgbClr val="5D9FCA"/>
    <a:srgbClr val="006B85"/>
    <a:srgbClr val="D3562A"/>
    <a:srgbClr val="E2231A"/>
    <a:srgbClr val="BE1E2D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1" autoAdjust="0"/>
    <p:restoredTop sz="94714" autoAdjust="0"/>
  </p:normalViewPr>
  <p:slideViewPr>
    <p:cSldViewPr snapToObjects="1">
      <p:cViewPr varScale="1">
        <p:scale>
          <a:sx n="88" d="100"/>
          <a:sy n="88" d="100"/>
        </p:scale>
        <p:origin x="-1062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Objects="1">
      <p:cViewPr varScale="1">
        <p:scale>
          <a:sx n="70" d="100"/>
          <a:sy n="70" d="100"/>
        </p:scale>
        <p:origin x="-2766" y="-108"/>
      </p:cViewPr>
      <p:guideLst>
        <p:guide orient="horz" pos="2880"/>
        <p:guide pos="2160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828E6B-7EA2-6244-960C-159F7266F368}" type="datetimeFigureOut">
              <a:rPr lang="en-US" smtClean="0"/>
              <a:pPr/>
              <a:t>4/8/2016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345DB-A25A-B14F-859B-BDC0188E6D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727020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8625249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47154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A345DB-A25A-B14F-859B-BDC0188E6D0B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47154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378466"/>
            <a:ext cx="8153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3112034"/>
            <a:ext cx="4383741" cy="1306285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rgbClr val="003A65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for the presentation that can be extended to three lines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936375" y="2405344"/>
            <a:ext cx="1725152" cy="400110"/>
          </a:xfrm>
        </p:spPr>
        <p:txBody>
          <a:bodyPr wrap="none" anchor="ctr">
            <a:spAutoFit/>
          </a:bodyPr>
          <a:lstStyle>
            <a:lvl1pPr marL="0" indent="0">
              <a:buNone/>
              <a:defRPr sz="2000" b="1">
                <a:solidFill>
                  <a:srgbClr val="BBD236"/>
                </a:solidFill>
              </a:defRPr>
            </a:lvl1pPr>
          </a:lstStyle>
          <a:p>
            <a:pPr lvl="0"/>
            <a:r>
              <a:rPr lang="en-US" dirty="0" smtClean="0"/>
              <a:t>Add Number</a:t>
            </a:r>
            <a:endParaRPr lang="en-US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457201" y="2405344"/>
            <a:ext cx="1648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sz="2000" b="1" i="0" dirty="0" smtClean="0">
                <a:solidFill>
                  <a:srgbClr val="BBD236"/>
                </a:solidFill>
                <a:latin typeface="Arial" charset="0"/>
                <a:ea typeface="Arial" charset="0"/>
                <a:cs typeface="Arial" charset="0"/>
              </a:rPr>
              <a:t>Session ID:</a:t>
            </a:r>
            <a:endParaRPr lang="en-US" sz="2000" b="1" i="0" dirty="0">
              <a:solidFill>
                <a:srgbClr val="BBD236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1" hasCustomPrompt="1"/>
          </p:nvPr>
        </p:nvSpPr>
        <p:spPr>
          <a:xfrm>
            <a:off x="799766" y="6239435"/>
            <a:ext cx="2719521" cy="307922"/>
          </a:xfrm>
        </p:spPr>
        <p:txBody>
          <a:bodyPr>
            <a:noAutofit/>
          </a:bodyPr>
          <a:lstStyle>
            <a:lvl1pPr marL="0" indent="0">
              <a:buNone/>
              <a:defRPr sz="1400" baseline="0">
                <a:solidFill>
                  <a:srgbClr val="5D9FCA"/>
                </a:solidFill>
              </a:defRPr>
            </a:lvl1pPr>
          </a:lstStyle>
          <a:p>
            <a:pPr lvl="0"/>
            <a:r>
              <a:rPr lang="en-US" smtClean="0"/>
              <a:t>@ Enter </a:t>
            </a:r>
            <a:r>
              <a:rPr lang="en-US" dirty="0" smtClean="0"/>
              <a:t>Twitter Handle</a:t>
            </a:r>
            <a:endParaRPr lang="en-US" dirty="0"/>
          </a:p>
        </p:txBody>
      </p:sp>
      <p:sp>
        <p:nvSpPr>
          <p:cNvPr id="23" name="TextBox 22"/>
          <p:cNvSpPr txBox="1"/>
          <p:nvPr userDrawn="1"/>
        </p:nvSpPr>
        <p:spPr>
          <a:xfrm>
            <a:off x="457200" y="4710313"/>
            <a:ext cx="3000615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00" b="1" i="0" dirty="0" smtClean="0">
                <a:solidFill>
                  <a:srgbClr val="636462"/>
                </a:solidFill>
                <a:latin typeface="Arial" charset="0"/>
                <a:ea typeface="Arial" charset="0"/>
                <a:cs typeface="Arial" charset="0"/>
              </a:rPr>
              <a:t>Prepared by:</a:t>
            </a:r>
            <a:endParaRPr lang="en-US" sz="1300" b="1" i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457200" y="5072063"/>
            <a:ext cx="3813175" cy="984250"/>
          </a:xfrm>
        </p:spPr>
        <p:txBody>
          <a:bodyPr>
            <a:normAutofit/>
          </a:bodyPr>
          <a:lstStyle>
            <a:lvl1pPr marL="0" indent="0">
              <a:buNone/>
              <a:defRPr sz="1300" baseline="0">
                <a:solidFill>
                  <a:srgbClr val="636462"/>
                </a:solidFill>
              </a:defRPr>
            </a:lvl1pPr>
          </a:lstStyle>
          <a:p>
            <a:pPr lvl="0"/>
            <a:r>
              <a:rPr lang="en-US" dirty="0" smtClean="0"/>
              <a:t>John Smith</a:t>
            </a:r>
          </a:p>
          <a:p>
            <a:pPr lvl="0"/>
            <a:r>
              <a:rPr lang="en-US" dirty="0" smtClean="0"/>
              <a:t>Title</a:t>
            </a:r>
          </a:p>
          <a:p>
            <a:pPr lvl="0"/>
            <a:r>
              <a:rPr lang="en-US" dirty="0" smtClean="0"/>
              <a:t>Company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0916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1435100"/>
            <a:ext cx="3916883" cy="430106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30106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047821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7457" y="4557191"/>
            <a:ext cx="5486400" cy="41619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77457" y="612775"/>
            <a:ext cx="5486400" cy="38322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77457" y="5123929"/>
            <a:ext cx="5486400" cy="59107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2090324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81975" cy="2509318"/>
          </a:xfrm>
        </p:spPr>
        <p:txBody>
          <a:bodyPr/>
          <a:lstStyle>
            <a:lvl1pPr>
              <a:defRPr>
                <a:solidFill>
                  <a:srgbClr val="BBD236"/>
                </a:solidFill>
              </a:defRPr>
            </a:lvl1pPr>
          </a:lstStyle>
          <a:p>
            <a:r>
              <a:rPr lang="en-US" dirty="0" smtClean="0"/>
              <a:t>This is the section header to use for each agenda item.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6489166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12964309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199" y="729984"/>
            <a:ext cx="8162925" cy="250931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62924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44603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-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729984"/>
            <a:ext cx="8172450" cy="2509318"/>
          </a:xfrm>
        </p:spPr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This is the presentation title that can be up to three lines in length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7200" y="4172430"/>
            <a:ext cx="8172450" cy="2243738"/>
          </a:xfrm>
        </p:spPr>
        <p:txBody>
          <a:bodyPr>
            <a:normAutofit/>
          </a:bodyPr>
          <a:lstStyle>
            <a:lvl1pPr marL="0" indent="0" algn="l">
              <a:buNone/>
              <a:defRPr sz="20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This is a subtitle or </a:t>
            </a:r>
            <a:r>
              <a:rPr lang="en-US" smtClean="0"/>
              <a:t>bulleted list</a:t>
            </a:r>
            <a:endParaRPr lang="en-US" dirty="0" smtClean="0"/>
          </a:p>
        </p:txBody>
      </p:sp>
    </p:spTree>
    <p:extLst>
      <p:ext uri="{BB962C8B-B14F-4D97-AF65-F5344CB8AC3E}">
        <p14:creationId xmlns="" xmlns:p14="http://schemas.microsoft.com/office/powerpoint/2010/main" val="125735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3A6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>
                  <a:lumMod val="75000"/>
                </a:schemeClr>
              </a:buClr>
              <a:buFont typeface="Arial" pitchFamily="34" charset="0"/>
              <a:buChar char="▪"/>
              <a:defRPr sz="2200"/>
            </a:lvl1pPr>
            <a:lvl2pPr>
              <a:buClr>
                <a:schemeClr val="accent1">
                  <a:lumMod val="75000"/>
                </a:schemeClr>
              </a:buClr>
              <a:defRPr sz="2000"/>
            </a:lvl2pPr>
            <a:lvl3pPr>
              <a:buClr>
                <a:schemeClr val="accent1">
                  <a:lumMod val="75000"/>
                </a:schemeClr>
              </a:buClr>
              <a:defRPr sz="1800"/>
            </a:lvl3pPr>
            <a:lvl4pPr>
              <a:buClr>
                <a:schemeClr val="accent1">
                  <a:lumMod val="75000"/>
                </a:schemeClr>
              </a:buClr>
              <a:defRPr sz="1600"/>
            </a:lvl4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83094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3981450" cy="4104216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56817" y="1600200"/>
            <a:ext cx="3939508" cy="4104217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</p:spTree>
    <p:extLst>
      <p:ext uri="{BB962C8B-B14F-4D97-AF65-F5344CB8AC3E}">
        <p14:creationId xmlns="" xmlns:p14="http://schemas.microsoft.com/office/powerpoint/2010/main" val="1275776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838575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838575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46731" y="1535113"/>
            <a:ext cx="3949594" cy="639762"/>
          </a:xfrm>
        </p:spPr>
        <p:txBody>
          <a:bodyPr anchor="b">
            <a:noAutofit/>
          </a:bodyPr>
          <a:lstStyle>
            <a:lvl1pPr marL="0" indent="0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46731" y="2174875"/>
            <a:ext cx="3949594" cy="3550708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713919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346391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530347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67060"/>
            <a:ext cx="8239125" cy="4762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68236" y="6502923"/>
            <a:ext cx="4764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b="1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6354ABE3-2555-AC48-921D-BBEF8BC4B0C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632760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006B85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datavirtualizer.com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allthingsoracle.com/" TargetMode="External"/><Relationship Id="rId5" Type="http://schemas.openxmlformats.org/officeDocument/2006/relationships/hyperlink" Target="https://jonathanlewis.wordpress.com/" TargetMode="External"/><Relationship Id="rId4" Type="http://schemas.openxmlformats.org/officeDocument/2006/relationships/hyperlink" Target="http://blog.delphix.com/kyle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blog.orapub.com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www.youtube.com/c/tanelpodertech" TargetMode="External"/><Relationship Id="rId5" Type="http://schemas.openxmlformats.org/officeDocument/2006/relationships/hyperlink" Target="http://tech.e2sn.com/oracle-scripts-and-tools" TargetMode="External"/><Relationship Id="rId4" Type="http://schemas.openxmlformats.org/officeDocument/2006/relationships/hyperlink" Target="http://blog.tanelpoder.com/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oracle-base.com/blo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oracle-base.com/" TargetMode="Externa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mailto:speakers@ioug.org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napacunningham@gmail.com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://www.michaelwcunningham.com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blogs.oracle.com/oracleuniversity/entry/top_10_it_skills_in" TargetMode="External"/><Relationship Id="rId2" Type="http://schemas.openxmlformats.org/officeDocument/2006/relationships/hyperlink" Target="http://blog.tanelpoder.com/2009/10/26/whats-a-good-way-to-learn-some-oracle-internals-every-day/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39125" cy="990600"/>
          </a:xfrm>
        </p:spPr>
        <p:txBody>
          <a:bodyPr/>
          <a:lstStyle/>
          <a:p>
            <a:pPr algn="ctr">
              <a:buNone/>
            </a:pPr>
            <a:r>
              <a:rPr lang="en-US" b="1" dirty="0" smtClean="0"/>
              <a:t>Michael Cunningham</a:t>
            </a:r>
          </a:p>
          <a:p>
            <a:pPr algn="ctr">
              <a:buNone/>
            </a:pPr>
            <a:r>
              <a:rPr lang="en-US" sz="1800" dirty="0" smtClean="0"/>
              <a:t>http://www.michaelwcunningham.com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1447800"/>
            <a:ext cx="8153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Improving Your DBA Skills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The Tools to Get You There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You Have To Start Somewhere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Self Assessment</a:t>
            </a:r>
          </a:p>
          <a:p>
            <a:pPr lvl="1" fontAlgn="base"/>
            <a:r>
              <a:rPr lang="en-US" dirty="0" smtClean="0"/>
              <a:t>Strengths and weaknesses</a:t>
            </a:r>
          </a:p>
          <a:p>
            <a:pPr lvl="1" fontAlgn="base"/>
            <a:r>
              <a:rPr lang="en-US" dirty="0" smtClean="0"/>
              <a:t>What do you feel like you should know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Make a list of topics that interest you</a:t>
            </a:r>
          </a:p>
          <a:p>
            <a:pPr lvl="1" fontAlgn="base"/>
            <a:r>
              <a:rPr lang="en-US" smtClean="0"/>
              <a:t>Find </a:t>
            </a:r>
            <a:r>
              <a:rPr lang="en-US" dirty="0" smtClean="0"/>
              <a:t>interesting areas of study by looking at job postings, forums, blogs</a:t>
            </a:r>
          </a:p>
          <a:p>
            <a:pPr lvl="1" fontAlgn="base"/>
            <a:r>
              <a:rPr lang="en-US" smtClean="0"/>
              <a:t>Prioritize </a:t>
            </a:r>
            <a:r>
              <a:rPr lang="en-US" dirty="0" smtClean="0"/>
              <a:t>your list</a:t>
            </a:r>
          </a:p>
          <a:p>
            <a:endParaRPr lang="en-US" dirty="0" smtClean="0"/>
          </a:p>
          <a:p>
            <a:r>
              <a:rPr lang="en-US" dirty="0" smtClean="0"/>
              <a:t>Ask others what they have been doing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10</a:t>
            </a:fld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Self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Build Your Own Curriculum And Classroom For Learning</a:t>
            </a:r>
          </a:p>
          <a:p>
            <a:pPr lvl="1" fontAlgn="base"/>
            <a:r>
              <a:rPr lang="en-US" dirty="0" smtClean="0"/>
              <a:t>Colleges do this and so can we</a:t>
            </a:r>
          </a:p>
          <a:p>
            <a:pPr lvl="1" fontAlgn="base"/>
            <a:endParaRPr lang="en-US" dirty="0" smtClean="0"/>
          </a:p>
          <a:p>
            <a:pPr fontAlgn="base"/>
            <a:r>
              <a:rPr lang="en-US" dirty="0" smtClean="0"/>
              <a:t>Set goals by writing an outline (like a curriculum)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Use Oracle docs, blogs, forums to gain knowledge</a:t>
            </a:r>
          </a:p>
          <a:p>
            <a:pPr lvl="1" fontAlgn="base"/>
            <a:r>
              <a:rPr lang="en-US" dirty="0" smtClean="0"/>
              <a:t>Keep track of them in a document (for reference)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Build a virtual environment to practice on</a:t>
            </a:r>
          </a:p>
          <a:p>
            <a:pPr lvl="1" fontAlgn="base"/>
            <a:r>
              <a:rPr lang="en-US" dirty="0" smtClean="0"/>
              <a:t>(requires good computer/laptop with big RAM)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11</a:t>
            </a:fld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Making The Time For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Find the time that works best for you</a:t>
            </a:r>
          </a:p>
          <a:p>
            <a:pPr lvl="1" fontAlgn="base"/>
            <a:r>
              <a:rPr lang="en-US" dirty="0" smtClean="0"/>
              <a:t>I had this trouble (morning?, evening?, midnight? exercise?)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Practice and ask questions on the forums and lists</a:t>
            </a:r>
          </a:p>
          <a:p>
            <a:pPr lvl="1" fontAlgn="base"/>
            <a:r>
              <a:rPr lang="en-US" dirty="0" smtClean="0"/>
              <a:t>There is a whole community that loves to help</a:t>
            </a:r>
          </a:p>
          <a:p>
            <a:pPr lvl="2" fontAlgn="base"/>
            <a:r>
              <a:rPr lang="en-US" dirty="0" smtClean="0"/>
              <a:t>Oracle-L</a:t>
            </a:r>
          </a:p>
          <a:p>
            <a:pPr lvl="2" fontAlgn="base"/>
            <a:r>
              <a:rPr lang="en-US" dirty="0" smtClean="0"/>
              <a:t>community.oracle.com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Take time off</a:t>
            </a:r>
          </a:p>
          <a:p>
            <a:pPr lvl="1" fontAlgn="base"/>
            <a:r>
              <a:rPr lang="en-US" dirty="0" smtClean="0"/>
              <a:t>All work and no play isn't fun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12</a:t>
            </a:fld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Organize Yourself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67060"/>
            <a:ext cx="4724399" cy="4762918"/>
          </a:xfrm>
        </p:spPr>
        <p:txBody>
          <a:bodyPr/>
          <a:lstStyle/>
          <a:p>
            <a:pPr fontAlgn="base"/>
            <a:r>
              <a:rPr lang="en-US" dirty="0" smtClean="0"/>
              <a:t>Create yourself an online account to keep track of documents, etc.</a:t>
            </a:r>
          </a:p>
          <a:p>
            <a:pPr fontAlgn="base"/>
            <a:r>
              <a:rPr lang="en-US" dirty="0" smtClean="0"/>
              <a:t>Google has great online docs and searching them is very fast</a:t>
            </a:r>
          </a:p>
          <a:p>
            <a:pPr fontAlgn="base"/>
            <a:r>
              <a:rPr lang="en-US" dirty="0" smtClean="0"/>
              <a:t>If you are studying something like cache buffer chains put all the good links into your docs so you can recall them two months later</a:t>
            </a:r>
          </a:p>
          <a:p>
            <a:pPr fontAlgn="base"/>
            <a:r>
              <a:rPr lang="en-US" dirty="0" smtClean="0"/>
              <a:t>Make your own "recipe" docs while learning (very helpful)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343525" y="1600200"/>
            <a:ext cx="3352800" cy="3724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Continuing The Knowledge Quest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Even though you should rest once in a while, never stop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Now that you have spent all this energy and effort into something, put it to good use</a:t>
            </a:r>
          </a:p>
          <a:p>
            <a:pPr lvl="1" fontAlgn="base"/>
            <a:r>
              <a:rPr lang="en-US" dirty="0" smtClean="0"/>
              <a:t>Write articles, blogs, white papers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Invest the time in maintaining your knowledge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14</a:t>
            </a:fld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I Go For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pPr fontAlgn="base"/>
            <a:r>
              <a:rPr lang="en-US" dirty="0" smtClean="0"/>
              <a:t>Oracle-L forum</a:t>
            </a:r>
          </a:p>
          <a:p>
            <a:pPr lvl="1" fontAlgn="base"/>
            <a:r>
              <a:rPr lang="en-US" dirty="0" smtClean="0"/>
              <a:t>A single post led to a week or two of learning and research</a:t>
            </a:r>
          </a:p>
          <a:p>
            <a:pPr fontAlgn="base"/>
            <a:r>
              <a:rPr lang="en-US" dirty="0" smtClean="0"/>
              <a:t>Focused training – classroom</a:t>
            </a:r>
          </a:p>
          <a:p>
            <a:pPr fontAlgn="base"/>
            <a:r>
              <a:rPr lang="en-US" dirty="0" smtClean="0"/>
              <a:t>Conferences</a:t>
            </a:r>
          </a:p>
          <a:p>
            <a:pPr lvl="1" fontAlgn="base"/>
            <a:r>
              <a:rPr lang="en-US" dirty="0" smtClean="0"/>
              <a:t>Meet bloggers you learned from and thank them (don’t be shy)</a:t>
            </a:r>
          </a:p>
          <a:p>
            <a:pPr fontAlgn="base"/>
            <a:r>
              <a:rPr lang="en-US" dirty="0" smtClean="0"/>
              <a:t>Download the scripts from blog sites and read through them, test them out, learn the information they are seeking out</a:t>
            </a:r>
          </a:p>
          <a:p>
            <a:pPr fontAlgn="base"/>
            <a:r>
              <a:rPr lang="en-US" dirty="0" smtClean="0"/>
              <a:t>Which Oracle docs I like (my 2 favorites)</a:t>
            </a:r>
          </a:p>
          <a:p>
            <a:pPr lvl="1" fontAlgn="base"/>
            <a:r>
              <a:rPr lang="en-US" dirty="0" smtClean="0"/>
              <a:t>performance tuning docs</a:t>
            </a:r>
          </a:p>
          <a:p>
            <a:pPr lvl="1" fontAlgn="base"/>
            <a:r>
              <a:rPr lang="en-US" dirty="0" smtClean="0"/>
              <a:t>configuration docs</a:t>
            </a:r>
          </a:p>
          <a:p>
            <a:pPr lvl="1" fontAlgn="base"/>
            <a:r>
              <a:rPr lang="en-US" dirty="0" smtClean="0"/>
              <a:t>Which books I like</a:t>
            </a:r>
          </a:p>
          <a:p>
            <a:pPr lvl="2" fontAlgn="base"/>
            <a:r>
              <a:rPr lang="en-US" dirty="0" smtClean="0"/>
              <a:t>I don’t buy as many books now as I used to, but one of my all-time favorites is Tom </a:t>
            </a:r>
            <a:r>
              <a:rPr lang="en-US" dirty="0" err="1" smtClean="0"/>
              <a:t>Kyte</a:t>
            </a:r>
            <a:r>
              <a:rPr lang="en-US" dirty="0" smtClean="0"/>
              <a:t> Export One-on-One Oracle (first 5 chapters)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15</a:t>
            </a:fld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Some Possible Areas of Study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Become An Expert At Something And Share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SAN storage - configuration, tuning, monitoring</a:t>
            </a:r>
          </a:p>
          <a:p>
            <a:endParaRPr lang="en-US" dirty="0" smtClean="0"/>
          </a:p>
          <a:p>
            <a:r>
              <a:rPr lang="en-US" dirty="0" smtClean="0"/>
              <a:t>SSD storage vs. Spinning rust</a:t>
            </a:r>
          </a:p>
          <a:p>
            <a:endParaRPr lang="en-US" dirty="0" smtClean="0"/>
          </a:p>
          <a:p>
            <a:r>
              <a:rPr lang="en-US" dirty="0" smtClean="0"/>
              <a:t>Automatic Storage Management (ASM)</a:t>
            </a:r>
          </a:p>
          <a:p>
            <a:endParaRPr lang="en-US" dirty="0" smtClean="0"/>
          </a:p>
          <a:p>
            <a:r>
              <a:rPr lang="en-US" dirty="0" smtClean="0"/>
              <a:t>RMAN backups</a:t>
            </a:r>
          </a:p>
          <a:p>
            <a:r>
              <a:rPr lang="en-US" dirty="0" smtClean="0"/>
              <a:t>Reading &amp; understanding SQL execution plans</a:t>
            </a:r>
          </a:p>
          <a:p>
            <a:endParaRPr lang="en-US" dirty="0" smtClean="0"/>
          </a:p>
          <a:p>
            <a:r>
              <a:rPr lang="en-US" dirty="0" smtClean="0"/>
              <a:t>Oracle Licensing – GOOD LUCK ! ! 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Become An Expert At Something And Share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Implementing Oracle in the cloud</a:t>
            </a:r>
          </a:p>
          <a:p>
            <a:endParaRPr lang="en-US" dirty="0" smtClean="0"/>
          </a:p>
          <a:p>
            <a:r>
              <a:rPr lang="en-US" dirty="0" smtClean="0"/>
              <a:t>Application Express (Oracle focused forum)</a:t>
            </a:r>
          </a:p>
          <a:p>
            <a:endParaRPr lang="en-US" dirty="0" smtClean="0"/>
          </a:p>
          <a:p>
            <a:r>
              <a:rPr lang="en-US" dirty="0" smtClean="0"/>
              <a:t>RAC</a:t>
            </a:r>
          </a:p>
          <a:p>
            <a:endParaRPr lang="en-US" dirty="0" smtClean="0"/>
          </a:p>
          <a:p>
            <a:r>
              <a:rPr lang="en-US" dirty="0" smtClean="0"/>
              <a:t>In-Memory</a:t>
            </a:r>
          </a:p>
          <a:p>
            <a:endParaRPr lang="en-US" dirty="0" smtClean="0"/>
          </a:p>
          <a:p>
            <a:r>
              <a:rPr lang="en-US" dirty="0" smtClean="0"/>
              <a:t>I, personally, stay away from other high cost "options" that don't seem to be used as much </a:t>
            </a:r>
            <a:r>
              <a:rPr lang="en-US" smtClean="0"/>
              <a:t>as others</a:t>
            </a:r>
            <a:endParaRPr lang="en-US" dirty="0" smtClean="0"/>
          </a:p>
          <a:p>
            <a:pPr lvl="1"/>
            <a:r>
              <a:rPr lang="en-US" dirty="0" smtClean="0"/>
              <a:t>Advanced Compression</a:t>
            </a:r>
          </a:p>
          <a:p>
            <a:pPr lvl="1"/>
            <a:r>
              <a:rPr lang="en-US" dirty="0" smtClean="0"/>
              <a:t>Active Data Guard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Exposure to Topics Outside Our 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Product of our environment</a:t>
            </a:r>
          </a:p>
          <a:p>
            <a:endParaRPr lang="en-US" dirty="0" smtClean="0"/>
          </a:p>
          <a:p>
            <a:r>
              <a:rPr lang="en-US" dirty="0" smtClean="0"/>
              <a:t>Use forums to see what others are dealing with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45383"/>
            <a:ext cx="8239125" cy="4857540"/>
          </a:xfrm>
        </p:spPr>
        <p:txBody>
          <a:bodyPr/>
          <a:lstStyle/>
          <a:p>
            <a:r>
              <a:rPr lang="en-US" dirty="0" smtClean="0"/>
              <a:t>Michael Cunningham</a:t>
            </a:r>
          </a:p>
          <a:p>
            <a:pPr lvl="1"/>
            <a:r>
              <a:rPr lang="en-US" dirty="0" smtClean="0"/>
              <a:t>Software Engineer for 10 years</a:t>
            </a:r>
          </a:p>
          <a:p>
            <a:pPr lvl="1"/>
            <a:r>
              <a:rPr lang="en-US" dirty="0" smtClean="0"/>
              <a:t>DBA for 13 years</a:t>
            </a:r>
          </a:p>
          <a:p>
            <a:pPr lvl="1"/>
            <a:r>
              <a:rPr lang="en-US" dirty="0" smtClean="0"/>
              <a:t>Hobbies</a:t>
            </a:r>
          </a:p>
          <a:p>
            <a:pPr lvl="2"/>
            <a:r>
              <a:rPr lang="en-US" dirty="0" smtClean="0"/>
              <a:t>Sailing</a:t>
            </a:r>
          </a:p>
          <a:p>
            <a:pPr lvl="2"/>
            <a:r>
              <a:rPr lang="en-US" dirty="0" smtClean="0"/>
              <a:t>Archery</a:t>
            </a:r>
          </a:p>
          <a:p>
            <a:pPr lvl="2"/>
            <a:r>
              <a:rPr lang="en-US" dirty="0" err="1" smtClean="0"/>
              <a:t>Rving</a:t>
            </a:r>
            <a:endParaRPr lang="en-US" dirty="0" smtClean="0"/>
          </a:p>
          <a:p>
            <a:pPr lvl="2"/>
            <a:r>
              <a:rPr lang="en-US" dirty="0" smtClean="0"/>
              <a:t>Snow Skiing</a:t>
            </a:r>
          </a:p>
          <a:p>
            <a:pPr lvl="2"/>
            <a:r>
              <a:rPr lang="en-US" dirty="0" smtClean="0"/>
              <a:t>Backpacking</a:t>
            </a:r>
          </a:p>
          <a:p>
            <a:pPr lvl="2"/>
            <a:r>
              <a:rPr lang="en-US" dirty="0" smtClean="0"/>
              <a:t>Winemaking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39125" cy="901019"/>
          </a:xfrm>
        </p:spPr>
        <p:txBody>
          <a:bodyPr/>
          <a:lstStyle/>
          <a:p>
            <a:r>
              <a:rPr lang="en-US" dirty="0" smtClean="0"/>
              <a:t>Who am I?</a:t>
            </a:r>
            <a:endParaRPr lang="en-US" dirty="0"/>
          </a:p>
        </p:txBody>
      </p:sp>
      <p:pic>
        <p:nvPicPr>
          <p:cNvPr id="1026" name="Picture 2" descr="C:\Users\mcunningham\Documents\thumb\dba\projects\deep_dive\sailing_gg_bridge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953000" y="1166398"/>
            <a:ext cx="3591646" cy="2020301"/>
          </a:xfrm>
          <a:prstGeom prst="rect">
            <a:avLst/>
          </a:prstGeom>
          <a:noFill/>
        </p:spPr>
      </p:pic>
      <p:pic>
        <p:nvPicPr>
          <p:cNvPr id="1027" name="Picture 3" descr="C:\Users\mcunningham\Documents\thumb\dba\projects\deep_dive\sailing_sf_city_at_night.jp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3447713" y="3352800"/>
            <a:ext cx="5096933" cy="286702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Exposure to Topics Outside Our 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Example 1 - ASM Header Block Corruption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DBA experienced header block corruption when restarting ASM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go completely unnoticed unless you monitor for it.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When restarting ASM it will fail due to block corruption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Continues to run fine until the restart.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11g added </a:t>
            </a:r>
            <a:r>
              <a:rPr lang="en-US" dirty="0" err="1" smtClean="0"/>
              <a:t>md_backup</a:t>
            </a:r>
            <a:r>
              <a:rPr lang="en-US" dirty="0" smtClean="0"/>
              <a:t> and </a:t>
            </a:r>
            <a:r>
              <a:rPr lang="en-US" dirty="0" err="1" smtClean="0"/>
              <a:t>md_restore</a:t>
            </a:r>
            <a:r>
              <a:rPr lang="en-US" dirty="0" smtClean="0"/>
              <a:t> to </a:t>
            </a:r>
            <a:r>
              <a:rPr lang="en-US" dirty="0" err="1" smtClean="0"/>
              <a:t>asmcmd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Use </a:t>
            </a:r>
            <a:r>
              <a:rPr lang="en-US" dirty="0" err="1" smtClean="0"/>
              <a:t>kfed</a:t>
            </a:r>
            <a:r>
              <a:rPr lang="en-US" dirty="0" smtClean="0"/>
              <a:t> to repair the corrupted block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Exposure to Topics Outside Our Environment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39125" cy="4934578"/>
          </a:xfrm>
        </p:spPr>
        <p:txBody>
          <a:bodyPr/>
          <a:lstStyle/>
          <a:p>
            <a:r>
              <a:rPr lang="en-US" dirty="0" smtClean="0"/>
              <a:t>Example 2 - Log File Syncs</a:t>
            </a:r>
          </a:p>
          <a:p>
            <a:endParaRPr lang="en-US" dirty="0" smtClean="0"/>
          </a:p>
          <a:p>
            <a:pPr lvl="1"/>
            <a:r>
              <a:rPr lang="en-US" dirty="0" smtClean="0"/>
              <a:t>Confusion was why </a:t>
            </a:r>
            <a:r>
              <a:rPr lang="en-US" b="1" dirty="0" smtClean="0"/>
              <a:t>log file parallel write</a:t>
            </a:r>
            <a:r>
              <a:rPr lang="en-US" dirty="0" smtClean="0"/>
              <a:t> &amp; </a:t>
            </a:r>
            <a:r>
              <a:rPr lang="en-US" b="1" dirty="0" smtClean="0"/>
              <a:t>log file sync </a:t>
            </a:r>
            <a:r>
              <a:rPr lang="en-US" dirty="0" smtClean="0"/>
              <a:t>waits were so different between physical machine and virtual machine</a:t>
            </a:r>
          </a:p>
          <a:p>
            <a:endParaRPr lang="en-US" dirty="0" smtClean="0"/>
          </a:p>
          <a:p>
            <a:pPr lvl="1"/>
            <a:r>
              <a:rPr lang="en-US" dirty="0" err="1" smtClean="0"/>
              <a:t>v$event_histogram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AWR/</a:t>
            </a:r>
            <a:r>
              <a:rPr lang="en-US" dirty="0" err="1" smtClean="0"/>
              <a:t>Statspack</a:t>
            </a:r>
            <a:r>
              <a:rPr lang="en-US" dirty="0" smtClean="0"/>
              <a:t> Report: Wait Event Histogram section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Can make a good study for wanting to improve their knowledge of Log Files, the LGWR, and how different SGA sizes affect the size of the </a:t>
            </a:r>
            <a:r>
              <a:rPr lang="en-US" dirty="0" err="1" smtClean="0"/>
              <a:t>log_buffer</a:t>
            </a:r>
            <a:r>
              <a:rPr lang="en-US" dirty="0" smtClean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My Favorite Bloggers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Tuning &amp; 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Kyle Hailey</a:t>
            </a:r>
          </a:p>
          <a:p>
            <a:pPr lvl="1"/>
            <a:r>
              <a:rPr lang="en-US" dirty="0" smtClean="0"/>
              <a:t>Great info on internals such as cache buffer chains and Kyle provides great graphs and pictures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3"/>
              </a:rPr>
              <a:t>http://datavirtualizer.com</a:t>
            </a:r>
            <a:endParaRPr lang="en-US" dirty="0" smtClean="0"/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4"/>
              </a:rPr>
              <a:t>http://blog.delphix.com/kyle</a:t>
            </a:r>
            <a:r>
              <a:rPr lang="en-US" dirty="0" smtClean="0"/>
              <a:t> - </a:t>
            </a:r>
            <a:r>
              <a:rPr lang="en-US" dirty="0" err="1" smtClean="0"/>
              <a:t>Delphix</a:t>
            </a:r>
            <a:r>
              <a:rPr lang="en-US" dirty="0" smtClean="0"/>
              <a:t> focused</a:t>
            </a:r>
          </a:p>
          <a:p>
            <a:endParaRPr lang="en-US" dirty="0" smtClean="0"/>
          </a:p>
          <a:p>
            <a:r>
              <a:rPr lang="en-US" dirty="0" smtClean="0"/>
              <a:t>Jonathan Lewis – Oracle Scratchpad</a:t>
            </a:r>
          </a:p>
          <a:p>
            <a:pPr lvl="1"/>
            <a:r>
              <a:rPr lang="en-US" dirty="0" smtClean="0"/>
              <a:t>Anything performance tuning. Explains tuning very well at all levels. Deep internals knowledge is mind numbing.</a:t>
            </a:r>
          </a:p>
          <a:p>
            <a:pPr lvl="1"/>
            <a:r>
              <a:rPr lang="en-US" dirty="0" smtClean="0"/>
              <a:t>Blog – </a:t>
            </a:r>
            <a:r>
              <a:rPr lang="en-US" dirty="0" smtClean="0">
                <a:hlinkClick r:id="rId5"/>
              </a:rPr>
              <a:t>https://jonathanlewis.wordpress.com</a:t>
            </a:r>
            <a:endParaRPr lang="en-US" dirty="0" smtClean="0"/>
          </a:p>
          <a:p>
            <a:pPr lvl="1"/>
            <a:r>
              <a:rPr lang="en-US" dirty="0" smtClean="0"/>
              <a:t>Other – </a:t>
            </a:r>
            <a:r>
              <a:rPr lang="en-US" dirty="0" smtClean="0">
                <a:hlinkClick r:id="rId6"/>
              </a:rPr>
              <a:t>http://allthingsoracle.com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 Tuning &amp; Internals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Craig </a:t>
            </a:r>
            <a:r>
              <a:rPr lang="en-US" dirty="0" err="1" smtClean="0"/>
              <a:t>Shallahamer</a:t>
            </a:r>
            <a:r>
              <a:rPr lang="en-US" dirty="0" smtClean="0"/>
              <a:t> – </a:t>
            </a:r>
            <a:r>
              <a:rPr lang="en-US" dirty="0" err="1" smtClean="0"/>
              <a:t>OraPub</a:t>
            </a:r>
            <a:endParaRPr lang="en-US" dirty="0" smtClean="0"/>
          </a:p>
          <a:p>
            <a:pPr lvl="1"/>
            <a:r>
              <a:rPr lang="en-US" dirty="0" err="1" smtClean="0"/>
              <a:t>OraPub</a:t>
            </a:r>
            <a:r>
              <a:rPr lang="en-US" dirty="0" smtClean="0"/>
              <a:t> helps Oracle DBAs take their tuning skills to the next level, though online, on-site training and </a:t>
            </a:r>
            <a:r>
              <a:rPr lang="en-US" smtClean="0"/>
              <a:t>webinars.</a:t>
            </a:r>
            <a:endParaRPr lang="en-US" dirty="0" smtClean="0"/>
          </a:p>
          <a:p>
            <a:pPr lvl="1"/>
            <a:r>
              <a:rPr lang="en-US" dirty="0" smtClean="0"/>
              <a:t>Blog – </a:t>
            </a:r>
            <a:r>
              <a:rPr lang="en-US" dirty="0" smtClean="0">
                <a:hlinkClick r:id="rId3"/>
              </a:rPr>
              <a:t>http://blog.orapub.com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Tanel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endParaRPr lang="en-US" dirty="0" smtClean="0"/>
          </a:p>
          <a:p>
            <a:pPr lvl="1"/>
            <a:r>
              <a:rPr lang="en-US" dirty="0" smtClean="0"/>
              <a:t>Freakish scientist like mind that knows things not known by us mortals. Writes well about tuning the internals of Oracle.</a:t>
            </a:r>
          </a:p>
          <a:p>
            <a:pPr lvl="1"/>
            <a:r>
              <a:rPr lang="en-US" dirty="0" smtClean="0"/>
              <a:t>Co-author of moats (Mother Of All Tuning Scripts) - awesome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4"/>
              </a:rPr>
              <a:t>http://blog.tanelpoder.com</a:t>
            </a:r>
            <a:endParaRPr lang="en-US" dirty="0" smtClean="0"/>
          </a:p>
          <a:p>
            <a:pPr lvl="1"/>
            <a:r>
              <a:rPr lang="en-US" dirty="0" smtClean="0"/>
              <a:t>Scripts and tools - </a:t>
            </a:r>
            <a:r>
              <a:rPr lang="en-US" dirty="0" smtClean="0">
                <a:hlinkClick r:id="rId5"/>
              </a:rPr>
              <a:t>http://tech.e2sn.com/oracle-scripts-and-tools</a:t>
            </a:r>
            <a:endParaRPr lang="en-US" dirty="0" smtClean="0"/>
          </a:p>
          <a:p>
            <a:pPr lvl="1"/>
            <a:r>
              <a:rPr lang="en-US" dirty="0" err="1" smtClean="0"/>
              <a:t>Youtube</a:t>
            </a:r>
            <a:r>
              <a:rPr lang="en-US" dirty="0" smtClean="0"/>
              <a:t> - </a:t>
            </a:r>
            <a:r>
              <a:rPr lang="en-US" dirty="0" smtClean="0">
                <a:hlinkClick r:id="rId6"/>
              </a:rPr>
              <a:t>https://www.youtube.com/c/tanelpodertech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Tim Hall – ORACLE-BASE</a:t>
            </a:r>
          </a:p>
          <a:p>
            <a:pPr lvl="1"/>
            <a:r>
              <a:rPr lang="en-US" dirty="0" smtClean="0"/>
              <a:t>Blog - </a:t>
            </a:r>
            <a:r>
              <a:rPr lang="en-US" dirty="0" smtClean="0">
                <a:hlinkClick r:id="rId3"/>
              </a:rPr>
              <a:t>https://oracle-base.com/blog</a:t>
            </a:r>
            <a:endParaRPr lang="en-US" dirty="0" smtClean="0"/>
          </a:p>
          <a:p>
            <a:pPr lvl="1"/>
            <a:r>
              <a:rPr lang="en-US" dirty="0" smtClean="0"/>
              <a:t>Examples - </a:t>
            </a:r>
            <a:r>
              <a:rPr lang="en-US" dirty="0" smtClean="0">
                <a:hlinkClick r:id="rId4"/>
              </a:rPr>
              <a:t>https://oracle-base.com</a:t>
            </a:r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Job Search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Looking for a job? Advertise yourself…</a:t>
            </a:r>
          </a:p>
          <a:p>
            <a:pPr lvl="1"/>
            <a:r>
              <a:rPr lang="en-US" dirty="0" smtClean="0"/>
              <a:t>LinkedIn</a:t>
            </a:r>
          </a:p>
          <a:p>
            <a:pPr lvl="1"/>
            <a:r>
              <a:rPr lang="en-US" dirty="0" smtClean="0"/>
              <a:t>Monster.com</a:t>
            </a:r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26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Highly Recommended - Share Your Knowledge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/>
            <a:r>
              <a:rPr lang="en-US" dirty="0" smtClean="0"/>
              <a:t>Spend time on the forums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Write a detailed white paper</a:t>
            </a:r>
          </a:p>
          <a:p>
            <a:pPr fontAlgn="base"/>
            <a:endParaRPr lang="en-US" dirty="0" smtClean="0"/>
          </a:p>
          <a:p>
            <a:pPr fontAlgn="base"/>
            <a:r>
              <a:rPr lang="en-US" dirty="0" smtClean="0"/>
              <a:t>Blog, Writing articles, Speaking</a:t>
            </a:r>
          </a:p>
          <a:p>
            <a:pPr lvl="1" fontAlgn="base"/>
            <a:r>
              <a:rPr lang="en-US" dirty="0" smtClean="0"/>
              <a:t>Writing about something forces you to learn it even better than you may have otherwise learned it</a:t>
            </a:r>
          </a:p>
          <a:p>
            <a:pPr lvl="1" fontAlgn="base"/>
            <a:r>
              <a:rPr lang="en-US" dirty="0" smtClean="0"/>
              <a:t>Write for User Group magazine like </a:t>
            </a:r>
            <a:r>
              <a:rPr lang="en-US" dirty="0" err="1" smtClean="0"/>
              <a:t>NoCOUG</a:t>
            </a:r>
            <a:r>
              <a:rPr lang="en-US" dirty="0" smtClean="0"/>
              <a:t> Journal</a:t>
            </a:r>
          </a:p>
          <a:p>
            <a:pPr lvl="1" fontAlgn="base"/>
            <a:r>
              <a:rPr lang="en-US" dirty="0" smtClean="0"/>
              <a:t>New features can be a popular thing to write about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27</a:t>
            </a:fld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601075" cy="1603641"/>
          </a:xfrm>
        </p:spPr>
        <p:txBody>
          <a:bodyPr>
            <a:normAutofit/>
          </a:bodyPr>
          <a:lstStyle/>
          <a:p>
            <a:r>
              <a:rPr lang="en-US" dirty="0" smtClean="0"/>
              <a:t>Earn an #</a:t>
            </a:r>
            <a:r>
              <a:rPr lang="en-US" dirty="0" err="1" smtClean="0"/>
              <a:t>IOUGenius</a:t>
            </a:r>
            <a:r>
              <a:rPr lang="en-US" dirty="0" smtClean="0"/>
              <a:t> Certificate </a:t>
            </a:r>
            <a:br>
              <a:rPr lang="en-US" dirty="0" smtClean="0"/>
            </a:br>
            <a:r>
              <a:rPr lang="en-US" sz="1900" b="0" i="1" dirty="0" smtClean="0"/>
              <a:t>Demonstrate </a:t>
            </a:r>
            <a:r>
              <a:rPr lang="en-US" sz="1900" b="0" i="1" dirty="0"/>
              <a:t>the skills </a:t>
            </a:r>
            <a:r>
              <a:rPr lang="en-US" sz="1900" b="0" i="1" dirty="0" smtClean="0"/>
              <a:t>you’ve gained at COLLABORATE 16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1951" y="3962401"/>
            <a:ext cx="6324600" cy="2581274"/>
          </a:xfrm>
        </p:spPr>
        <p:txBody>
          <a:bodyPr>
            <a:normAutofit fontScale="92500" lnSpcReduction="20000"/>
          </a:bodyPr>
          <a:lstStyle/>
          <a:p>
            <a:pPr fontAlgn="base"/>
            <a:r>
              <a:rPr lang="en-US" b="1" dirty="0" smtClean="0"/>
              <a:t>How </a:t>
            </a:r>
            <a:r>
              <a:rPr lang="en-US" b="1" dirty="0"/>
              <a:t>to Earn Your Certificate</a:t>
            </a:r>
            <a:endParaRPr lang="en-US" dirty="0"/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Choose a certificate that benefits you and your company the most.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Search for sessions mobile app device by using the </a:t>
            </a:r>
            <a:r>
              <a:rPr lang="en-US" sz="1700" dirty="0" err="1" smtClean="0"/>
              <a:t>hashtag</a:t>
            </a:r>
            <a:r>
              <a:rPr lang="en-US" sz="1700" dirty="0" smtClean="0"/>
              <a:t> #</a:t>
            </a:r>
            <a:r>
              <a:rPr lang="en-US" sz="1700" dirty="0" err="1" smtClean="0"/>
              <a:t>IOUGenius</a:t>
            </a:r>
            <a:r>
              <a:rPr lang="en-US" sz="1700" dirty="0" smtClean="0"/>
              <a:t>.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“Check-in” to 4+ sessions on your mobile app. </a:t>
            </a:r>
          </a:p>
          <a:p>
            <a:pPr marL="457200" lvl="0" indent="-457200" fontAlgn="base">
              <a:buFont typeface="+mj-lt"/>
              <a:buAutoNum type="arabicPeriod"/>
            </a:pPr>
            <a:r>
              <a:rPr lang="en-US" sz="1700" dirty="0" smtClean="0"/>
              <a:t>Email us at </a:t>
            </a:r>
            <a:r>
              <a:rPr lang="en-US" sz="1700" u="sng" dirty="0" smtClean="0">
                <a:hlinkClick r:id="rId3"/>
              </a:rPr>
              <a:t>speakers@ioug.org</a:t>
            </a:r>
            <a:r>
              <a:rPr lang="en-US" sz="1700" dirty="0" smtClean="0"/>
              <a:t> to receive your #</a:t>
            </a:r>
            <a:r>
              <a:rPr lang="en-US" sz="1700" dirty="0" err="1" smtClean="0"/>
              <a:t>IOUGenius</a:t>
            </a:r>
            <a:r>
              <a:rPr lang="en-US" sz="1700" dirty="0" smtClean="0"/>
              <a:t> e-certificate(s).</a:t>
            </a:r>
          </a:p>
          <a:p>
            <a:pPr lvl="0" fontAlgn="base"/>
            <a:endParaRPr lang="en-US" sz="1700" dirty="0" smtClean="0"/>
          </a:p>
          <a:p>
            <a:pPr lvl="0" fontAlgn="base"/>
            <a:r>
              <a:rPr lang="en-US" sz="1700" dirty="0" smtClean="0"/>
              <a:t>Visit: collaborate.ioug.org/certificates</a:t>
            </a:r>
            <a:endParaRPr lang="en-US" sz="1700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804600"/>
            <a:ext cx="33147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12c New Features and </a:t>
            </a:r>
            <a:r>
              <a:rPr lang="en-US" dirty="0" smtClean="0">
                <a:solidFill>
                  <a:schemeClr val="accent3"/>
                </a:solidFill>
              </a:rPr>
              <a:t>Upgrades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Core DBA </a:t>
            </a:r>
            <a:r>
              <a:rPr lang="en-US" dirty="0" smtClean="0">
                <a:solidFill>
                  <a:schemeClr val="accent3"/>
                </a:solidFill>
              </a:rPr>
              <a:t>Skills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Oracle Enterprise </a:t>
            </a:r>
            <a:r>
              <a:rPr lang="en-US" dirty="0" smtClean="0">
                <a:solidFill>
                  <a:schemeClr val="accent3"/>
                </a:solidFill>
              </a:rPr>
              <a:t>Manager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Performance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Securing Your Oracle Database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752975" y="1795073"/>
            <a:ext cx="386715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Techniques for High </a:t>
            </a:r>
            <a:r>
              <a:rPr lang="en-US" dirty="0" smtClean="0">
                <a:solidFill>
                  <a:schemeClr val="accent3"/>
                </a:solidFill>
              </a:rPr>
              <a:t>Availability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The </a:t>
            </a:r>
            <a:r>
              <a:rPr lang="en-US" dirty="0">
                <a:solidFill>
                  <a:schemeClr val="accent3"/>
                </a:solidFill>
              </a:rPr>
              <a:t>Cloud, Options, and </a:t>
            </a:r>
            <a:r>
              <a:rPr lang="en-US" dirty="0" smtClean="0">
                <a:solidFill>
                  <a:schemeClr val="accent3"/>
                </a:solidFill>
              </a:rPr>
              <a:t>Choices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smtClean="0">
                <a:solidFill>
                  <a:schemeClr val="accent3"/>
                </a:solidFill>
              </a:rPr>
              <a:t>Understanding </a:t>
            </a:r>
            <a:r>
              <a:rPr lang="en-US" dirty="0">
                <a:solidFill>
                  <a:schemeClr val="accent3"/>
                </a:solidFill>
              </a:rPr>
              <a:t>Big Data, Tools, and </a:t>
            </a:r>
            <a:r>
              <a:rPr lang="en-US" dirty="0" smtClean="0">
                <a:solidFill>
                  <a:schemeClr val="accent3"/>
                </a:solidFill>
              </a:rPr>
              <a:t>Techniques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US" dirty="0" err="1" smtClean="0">
                <a:solidFill>
                  <a:schemeClr val="accent3"/>
                </a:solidFill>
              </a:rPr>
              <a:t>WebCenter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  <a:r>
              <a:rPr lang="en-US" dirty="0">
                <a:solidFill>
                  <a:schemeClr val="accent3"/>
                </a:solidFill>
              </a:rPr>
              <a:t>Strategies and Best Practices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8000"/>
            <a:ext cx="8239125" cy="3276600"/>
          </a:xfrm>
        </p:spPr>
        <p:txBody>
          <a:bodyPr/>
          <a:lstStyle/>
          <a:p>
            <a:pPr>
              <a:buNone/>
            </a:pPr>
            <a:r>
              <a:rPr lang="en-US" b="1" dirty="0" smtClean="0"/>
              <a:t>Further questions are welcome:</a:t>
            </a:r>
          </a:p>
          <a:p>
            <a:r>
              <a:rPr lang="en-US" dirty="0" smtClean="0">
                <a:hlinkClick r:id="rId3"/>
              </a:rPr>
              <a:t>napacunningham@gmail.com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Blog</a:t>
            </a:r>
          </a:p>
          <a:p>
            <a:r>
              <a:rPr lang="en-US" dirty="0" smtClean="0">
                <a:hlinkClick r:id="rId4"/>
              </a:rPr>
              <a:t>www.michaelwcunningham.com</a:t>
            </a:r>
            <a:endParaRPr lang="en-US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endParaRPr lang="en-US" b="1" dirty="0" smtClean="0"/>
          </a:p>
          <a:p>
            <a:pPr>
              <a:buNone/>
            </a:pPr>
            <a:r>
              <a:rPr lang="en-US" b="1" dirty="0" smtClean="0"/>
              <a:t>Michael Cunningham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57200" y="533400"/>
            <a:ext cx="8153400" cy="1981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rgbClr val="003A65"/>
                </a:solidFill>
                <a:effectLst/>
                <a:uLnTx/>
                <a:uFillTx/>
                <a:latin typeface="Arial"/>
                <a:ea typeface="+mj-ea"/>
                <a:cs typeface="Arial"/>
              </a:rPr>
              <a:t>Thank You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1" i="0" u="none" strike="noStrike" kern="1200" cap="none" spc="0" normalizeH="0" baseline="0" noProof="0" dirty="0" smtClean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1" dirty="0" smtClean="0">
                <a:solidFill>
                  <a:srgbClr val="003A65"/>
                </a:solidFill>
                <a:latin typeface="Arial"/>
                <a:ea typeface="+mj-ea"/>
                <a:cs typeface="Arial"/>
              </a:rPr>
              <a:t>Please fill out the session evaluation</a:t>
            </a:r>
            <a:endParaRPr kumimoji="0" lang="en-US" sz="3600" b="1" i="0" u="none" strike="noStrike" kern="1200" cap="none" spc="0" normalizeH="0" baseline="0" noProof="0" dirty="0">
              <a:ln>
                <a:noFill/>
              </a:ln>
              <a:solidFill>
                <a:srgbClr val="003A65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FF0000"/>
          </a:solidFill>
        </p:spPr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Add </a:t>
            </a:r>
            <a:r>
              <a:rPr lang="en-US" dirty="0" err="1" smtClean="0"/>
              <a:t>Tanel</a:t>
            </a:r>
            <a:r>
              <a:rPr lang="en-US" dirty="0" smtClean="0"/>
              <a:t> </a:t>
            </a:r>
            <a:r>
              <a:rPr lang="en-US" dirty="0" err="1" smtClean="0"/>
              <a:t>Poder</a:t>
            </a:r>
            <a:r>
              <a:rPr lang="en-US" dirty="0" smtClean="0"/>
              <a:t> thing about learning from support.oracle.com emails</a:t>
            </a:r>
          </a:p>
          <a:p>
            <a:r>
              <a:rPr lang="en-US" dirty="0" smtClean="0">
                <a:hlinkClick r:id="rId2"/>
              </a:rPr>
              <a:t>http://blog.tanelpoder.com/2009/10/26/whats-a-good-way-to-learn-some-oracle-internals-every-day/</a:t>
            </a:r>
            <a:endParaRPr lang="en-US" dirty="0" smtClean="0"/>
          </a:p>
          <a:p>
            <a:endParaRPr lang="en-US" dirty="0" smtClean="0"/>
          </a:p>
          <a:p>
            <a:r>
              <a:rPr lang="en-US" sz="2000" dirty="0" smtClean="0">
                <a:hlinkClick r:id="rId3"/>
              </a:rPr>
              <a:t>https://blogs.oracle.com/oracleuniversity/entry/top_10_it_skills_in</a:t>
            </a:r>
            <a:endParaRPr lang="en-US" sz="2000" dirty="0" smtClean="0"/>
          </a:p>
          <a:p>
            <a:pPr lvl="1"/>
            <a:r>
              <a:rPr lang="en-US" dirty="0" smtClean="0"/>
              <a:t>And add </a:t>
            </a:r>
            <a:r>
              <a:rPr lang="en-US" dirty="0" err="1" smtClean="0"/>
              <a:t>pic</a:t>
            </a:r>
            <a:r>
              <a:rPr lang="en-US" dirty="0" smtClean="0"/>
              <a:t> to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3</a:t>
            </a:fld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Me?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do I think I'm qualified to give this talk?</a:t>
            </a:r>
          </a:p>
          <a:p>
            <a:endParaRPr lang="en-US" dirty="0" smtClean="0"/>
          </a:p>
          <a:p>
            <a:r>
              <a:rPr lang="en-US" dirty="0" smtClean="0"/>
              <a:t>Been doing this stuff for 23 years</a:t>
            </a:r>
          </a:p>
          <a:p>
            <a:endParaRPr lang="en-US" dirty="0" smtClean="0"/>
          </a:p>
          <a:p>
            <a:r>
              <a:rPr lang="en-US" dirty="0" smtClean="0"/>
              <a:t>I've mentored others</a:t>
            </a:r>
          </a:p>
          <a:p>
            <a:endParaRPr lang="en-US" dirty="0" smtClean="0"/>
          </a:p>
          <a:p>
            <a:r>
              <a:rPr lang="en-US" dirty="0" smtClean="0"/>
              <a:t>I've been mentored</a:t>
            </a:r>
          </a:p>
          <a:p>
            <a:endParaRPr lang="en-US" dirty="0" smtClean="0"/>
          </a:p>
          <a:p>
            <a:r>
              <a:rPr lang="en-US" dirty="0" smtClean="0"/>
              <a:t>Still passionate about databases, development, learning, etc.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I think a talk like this is valuable?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75656"/>
            <a:ext cx="8239125" cy="5054322"/>
          </a:xfrm>
        </p:spPr>
        <p:txBody>
          <a:bodyPr/>
          <a:lstStyle/>
          <a:p>
            <a:r>
              <a:rPr lang="en-US" dirty="0" smtClean="0"/>
              <a:t>Questions I see on forums</a:t>
            </a:r>
          </a:p>
          <a:p>
            <a:pPr lvl="1"/>
            <a:r>
              <a:rPr lang="en-US" dirty="0" smtClean="0"/>
              <a:t>How can I get up to speed – I was thrown into this position</a:t>
            </a:r>
          </a:p>
          <a:p>
            <a:pPr lvl="1"/>
            <a:r>
              <a:rPr lang="en-US" dirty="0" smtClean="0"/>
              <a:t>I'm a new DBA, where should I begin learning?</a:t>
            </a:r>
          </a:p>
          <a:p>
            <a:pPr lvl="1"/>
            <a:r>
              <a:rPr lang="en-US" dirty="0" smtClean="0"/>
              <a:t>How do I grow my DBA career?</a:t>
            </a:r>
          </a:p>
          <a:p>
            <a:pPr lvl="1"/>
            <a:r>
              <a:rPr lang="en-US" dirty="0" smtClean="0"/>
              <a:t>How do I become a DBA guru?</a:t>
            </a:r>
          </a:p>
          <a:p>
            <a:endParaRPr lang="en-US" dirty="0" smtClean="0"/>
          </a:p>
          <a:p>
            <a:r>
              <a:rPr lang="en-US" dirty="0" smtClean="0"/>
              <a:t>Answers I see on the forums</a:t>
            </a:r>
          </a:p>
          <a:p>
            <a:pPr lvl="1"/>
            <a:r>
              <a:rPr lang="en-US" dirty="0" smtClean="0"/>
              <a:t>Start with the Oracle Concepts Manual</a:t>
            </a:r>
          </a:p>
          <a:p>
            <a:pPr lvl="2"/>
            <a:r>
              <a:rPr lang="en-US" dirty="0" smtClean="0"/>
              <a:t>Great advice and I also recommend it, but 646 pages</a:t>
            </a:r>
          </a:p>
          <a:p>
            <a:pPr lvl="1"/>
            <a:r>
              <a:rPr lang="en-US" dirty="0" smtClean="0"/>
              <a:t>User Group meetings (not just Oracle groups)</a:t>
            </a:r>
          </a:p>
          <a:p>
            <a:pPr lvl="1"/>
            <a:r>
              <a:rPr lang="en-US" dirty="0" smtClean="0"/>
              <a:t>Conferences</a:t>
            </a:r>
          </a:p>
          <a:p>
            <a:pPr lvl="1"/>
            <a:r>
              <a:rPr lang="en-US" dirty="0" smtClean="0"/>
              <a:t>Read blogs, articles, books</a:t>
            </a:r>
          </a:p>
          <a:p>
            <a:pPr lvl="1"/>
            <a:r>
              <a:rPr lang="en-US" dirty="0" smtClean="0"/>
              <a:t>Switch Careers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60830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pPr lvl="1"/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Some say this is a myth and I tend to agree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Road To Improvement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10,000 hours to become proficient</a:t>
            </a:r>
          </a:p>
          <a:p>
            <a:pPr lvl="1"/>
            <a:r>
              <a:rPr lang="en-US" dirty="0" smtClean="0"/>
              <a:t>exceptional expertise requires at least 10,000 hours of practice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Some say this is a myth and I tend to agree</a:t>
            </a:r>
          </a:p>
          <a:p>
            <a:endParaRPr lang="en-US" dirty="0" smtClean="0"/>
          </a:p>
          <a:p>
            <a:r>
              <a:rPr lang="en-US" dirty="0" smtClean="0"/>
              <a:t>My experience to learning</a:t>
            </a:r>
          </a:p>
          <a:p>
            <a:pPr lvl="1"/>
            <a:r>
              <a:rPr lang="en-US" dirty="0" err="1" smtClean="0"/>
              <a:t>Compuserve</a:t>
            </a:r>
            <a:r>
              <a:rPr lang="en-US" dirty="0" smtClean="0"/>
              <a:t> (read and learn from others)</a:t>
            </a:r>
          </a:p>
          <a:p>
            <a:pPr lvl="1"/>
            <a:r>
              <a:rPr lang="en-US" dirty="0" smtClean="0"/>
              <a:t>Articles (read them and write them)</a:t>
            </a:r>
          </a:p>
          <a:p>
            <a:pPr lvl="1"/>
            <a:r>
              <a:rPr lang="en-US" dirty="0" smtClean="0"/>
              <a:t>Book (Application Express)</a:t>
            </a:r>
          </a:p>
          <a:p>
            <a:pPr lvl="1"/>
            <a:r>
              <a:rPr lang="en-US" dirty="0" smtClean="0"/>
              <a:t>Constant search for improvement</a:t>
            </a:r>
          </a:p>
          <a:p>
            <a:pPr lvl="1"/>
            <a:r>
              <a:rPr lang="en-US" dirty="0" smtClean="0"/>
              <a:t>Willing to be wrong</a:t>
            </a:r>
          </a:p>
          <a:p>
            <a:pPr>
              <a:buNone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354ABE3-2555-AC48-921D-BBEF8BC4B0C9}" type="slidenum">
              <a:rPr lang="en-US" smtClean="0"/>
              <a:pPr/>
              <a:t>8</a:t>
            </a:fld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199" y="729984"/>
            <a:ext cx="8181975" cy="5289816"/>
          </a:xfrm>
        </p:spPr>
        <p:txBody>
          <a:bodyPr/>
          <a:lstStyle/>
          <a:p>
            <a:pPr algn="ctr"/>
            <a:r>
              <a:rPr lang="en-US" dirty="0" smtClean="0"/>
              <a:t>Some Ideas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8859870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LLAB_16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99"/>
        </a:solidFill>
      </a:spPr>
      <a:bodyPr lIns="91440" tIns="91440" rIns="91440" bIns="91440" rtlCol="0" anchor="t" anchorCtr="0"/>
      <a:lstStyle>
        <a:defPPr>
          <a:defRPr sz="1500" dirty="0" smtClean="0">
            <a:solidFill>
              <a:schemeClr val="tx1"/>
            </a:solidFill>
            <a:latin typeface="Courier New" pitchFamily="49" charset="0"/>
            <a:cs typeface="Courier New" pitchFamily="49" charset="0"/>
          </a:defRPr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tailEnd type="arrow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="" xmlns:thm15="http://schemas.microsoft.com/office/thememl/2012/main" name="Presentation2" id="{45CFD53C-96A6-BA4B-BF42-37F19F087960}" vid="{5A7DDCB6-2A7C-C44E-849A-27C4C1AEFC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5441</TotalTime>
  <Words>1350</Words>
  <Application>Microsoft Office PowerPoint</Application>
  <PresentationFormat>On-screen Show (4:3)</PresentationFormat>
  <Paragraphs>288</Paragraphs>
  <Slides>29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COLLAB_16</vt:lpstr>
      <vt:lpstr>Slide 1</vt:lpstr>
      <vt:lpstr>Who am I?</vt:lpstr>
      <vt:lpstr>TODO</vt:lpstr>
      <vt:lpstr>Why Me?</vt:lpstr>
      <vt:lpstr>Why I think a talk like this is valuable?</vt:lpstr>
      <vt:lpstr>The Road To Improvement</vt:lpstr>
      <vt:lpstr>The Road To Improvement</vt:lpstr>
      <vt:lpstr>The Road To Improvement</vt:lpstr>
      <vt:lpstr>Some Ideas</vt:lpstr>
      <vt:lpstr>You Have To Start Somewhere</vt:lpstr>
      <vt:lpstr>Self Study</vt:lpstr>
      <vt:lpstr>Making The Time For Improvement</vt:lpstr>
      <vt:lpstr>Organize Yourself</vt:lpstr>
      <vt:lpstr>Continuing The Knowledge Quest</vt:lpstr>
      <vt:lpstr>Where I Go For Learning</vt:lpstr>
      <vt:lpstr>Some Possible Areas of Study</vt:lpstr>
      <vt:lpstr>Become An Expert At Something And Share</vt:lpstr>
      <vt:lpstr>Become An Expert At Something And Share</vt:lpstr>
      <vt:lpstr>Exposure to Topics Outside Our Environment</vt:lpstr>
      <vt:lpstr>Exposure to Topics Outside Our Environment</vt:lpstr>
      <vt:lpstr>Exposure to Topics Outside Our Environment</vt:lpstr>
      <vt:lpstr>My Favorite Bloggers  And  Why?</vt:lpstr>
      <vt:lpstr>Performance Tuning &amp; Internals</vt:lpstr>
      <vt:lpstr>Performance Tuning &amp; Internals</vt:lpstr>
      <vt:lpstr>How To?</vt:lpstr>
      <vt:lpstr>Job Search</vt:lpstr>
      <vt:lpstr>Highly Recommended - Share Your Knowledge</vt:lpstr>
      <vt:lpstr>Earn an #IOUGenius Certificate  Demonstrate the skills you’ve gained at COLLABORATE 16 </vt:lpstr>
      <vt:lpstr>Slide 29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Chiamas, Tricia</dc:creator>
  <cp:lastModifiedBy>mcunningham</cp:lastModifiedBy>
  <cp:revision>206</cp:revision>
  <dcterms:created xsi:type="dcterms:W3CDTF">2015-12-07T17:07:14Z</dcterms:created>
  <dcterms:modified xsi:type="dcterms:W3CDTF">2016-04-08T15:37:12Z</dcterms:modified>
</cp:coreProperties>
</file>

<file path=docProps/thumbnail.jpeg>
</file>